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59" r:id="rId6"/>
    <p:sldId id="271" r:id="rId7"/>
    <p:sldId id="262" r:id="rId8"/>
    <p:sldId id="268" r:id="rId9"/>
    <p:sldId id="260" r:id="rId10"/>
    <p:sldId id="269" r:id="rId11"/>
    <p:sldId id="261" r:id="rId12"/>
    <p:sldId id="270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97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72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057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4756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692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872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97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052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52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2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98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49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04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47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23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26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4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686C60E-7341-4707-BD0F-7DFBF9582572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C1797EB-28AB-4F71-A711-ADA2D1BD9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266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E6E0AB-799C-45AE-B39F-E5F22CFAA376}"/>
              </a:ext>
            </a:extLst>
          </p:cNvPr>
          <p:cNvSpPr txBox="1"/>
          <p:nvPr/>
        </p:nvSpPr>
        <p:spPr>
          <a:xfrm>
            <a:off x="145774" y="4227442"/>
            <a:ext cx="31142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A.M Barrios</a:t>
            </a:r>
          </a:p>
          <a:p>
            <a:r>
              <a:rPr lang="en-GB" sz="4000" dirty="0"/>
              <a:t>B </a:t>
            </a:r>
            <a:r>
              <a:rPr lang="en-GB" sz="4000" dirty="0" err="1"/>
              <a:t>Bhaga</a:t>
            </a:r>
            <a:endParaRPr lang="en-GB" sz="4000" dirty="0"/>
          </a:p>
          <a:p>
            <a:r>
              <a:rPr lang="en-GB" sz="4000" dirty="0"/>
              <a:t>J Clasen</a:t>
            </a:r>
          </a:p>
          <a:p>
            <a:r>
              <a:rPr lang="en-GB" sz="4000" dirty="0"/>
              <a:t>J.M Webber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4217A-4054-430A-89D4-5131F368948E}"/>
              </a:ext>
            </a:extLst>
          </p:cNvPr>
          <p:cNvSpPr txBox="1"/>
          <p:nvPr/>
        </p:nvSpPr>
        <p:spPr>
          <a:xfrm>
            <a:off x="8587408" y="4227442"/>
            <a:ext cx="3458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dirty="0"/>
              <a:t>96011930</a:t>
            </a:r>
          </a:p>
          <a:p>
            <a:pPr algn="r"/>
            <a:r>
              <a:rPr lang="en-GB" sz="4000" dirty="0"/>
              <a:t>17094128</a:t>
            </a:r>
          </a:p>
          <a:p>
            <a:pPr algn="r"/>
            <a:r>
              <a:rPr lang="en-GB" sz="4000" dirty="0"/>
              <a:t>15189385</a:t>
            </a:r>
          </a:p>
          <a:p>
            <a:pPr algn="r"/>
            <a:r>
              <a:rPr lang="en-GB" sz="4000" dirty="0"/>
              <a:t>12100952</a:t>
            </a:r>
          </a:p>
        </p:txBody>
      </p:sp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7A6104-25C8-4317-9E85-D83F9C95B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69" y="2216426"/>
            <a:ext cx="6188765" cy="4641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4588F-20F3-4658-A8A0-EAFF49B7908F}"/>
              </a:ext>
            </a:extLst>
          </p:cNvPr>
          <p:cNvSpPr txBox="1"/>
          <p:nvPr/>
        </p:nvSpPr>
        <p:spPr>
          <a:xfrm>
            <a:off x="1086678" y="76013"/>
            <a:ext cx="10018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u="sng" dirty="0">
                <a:solidFill>
                  <a:srgbClr val="00B050"/>
                </a:solidFill>
              </a:rPr>
              <a:t>CLB 321: Chemical Kinetics 2019 - </a:t>
            </a:r>
            <a:r>
              <a:rPr lang="en-GB" sz="6000" b="1" u="sng" dirty="0">
                <a:solidFill>
                  <a:srgbClr val="00B050"/>
                </a:solidFill>
              </a:rPr>
              <a:t>Group 19</a:t>
            </a:r>
          </a:p>
        </p:txBody>
      </p:sp>
    </p:spTree>
    <p:extLst>
      <p:ext uri="{BB962C8B-B14F-4D97-AF65-F5344CB8AC3E}">
        <p14:creationId xmlns:p14="http://schemas.microsoft.com/office/powerpoint/2010/main" val="71528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CBD88-D2EE-4CA0-848E-F68222C98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03" y="268667"/>
            <a:ext cx="8791194" cy="6011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8D766-925D-41F0-BCE7-7EFE498F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23" y="6211768"/>
            <a:ext cx="5175953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5F7837-4ADC-44AE-9C2C-C97FC1B71972}"/>
              </a:ext>
            </a:extLst>
          </p:cNvPr>
          <p:cNvSpPr txBox="1"/>
          <p:nvPr/>
        </p:nvSpPr>
        <p:spPr>
          <a:xfrm>
            <a:off x="5446643" y="490330"/>
            <a:ext cx="129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PFR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9336C-CE7A-459C-92A5-D758B54E3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5" y="2537250"/>
            <a:ext cx="5265645" cy="4320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6757FD-7150-4EE1-814F-5F5E3D64A937}"/>
                  </a:ext>
                </a:extLst>
              </p:cNvPr>
              <p:cNvSpPr txBox="1"/>
              <p:nvPr/>
            </p:nvSpPr>
            <p:spPr>
              <a:xfrm>
                <a:off x="834887" y="1868557"/>
                <a:ext cx="4430759" cy="411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en-US" dirty="0"/>
                  <a:t>Volume: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altLang="en-US" dirty="0"/>
                  <a:t> 251 mL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altLang="en-US" dirty="0"/>
                  <a:t>L = 20m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altLang="en-US" dirty="0"/>
                  <a:t>D = 4 mm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altLang="en-US" dirty="0"/>
                  <a:t> 261 mL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altLang="en-US" dirty="0"/>
                  <a:t>Fill &amp; Empty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endParaRPr lang="en-GB" altLang="en-US" dirty="0"/>
              </a:p>
              <a:p>
                <a:r>
                  <a:rPr lang="en-GB" altLang="en-US" dirty="0"/>
                  <a:t>Estimated run time: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altLang="en-US" dirty="0"/>
                  <a:t>30 mL/min – 29 min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altLang="en-US" dirty="0"/>
                  <a:t>50 mL/min – 14 min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altLang="en-US" dirty="0"/>
              </a:p>
              <a:p>
                <a:r>
                  <a:rPr lang="en-GB" u="sng" dirty="0"/>
                  <a:t>Mole balance: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endParaRPr lang="en-GB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6757FD-7150-4EE1-814F-5F5E3D64A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7" y="1868557"/>
                <a:ext cx="4430759" cy="4113498"/>
              </a:xfrm>
              <a:prstGeom prst="rect">
                <a:avLst/>
              </a:prstGeom>
              <a:blipFill>
                <a:blip r:embed="rId3"/>
                <a:stretch>
                  <a:fillRect l="-1238" t="-8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0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377B8A-1C3B-484D-8369-51B78380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14" y="123524"/>
            <a:ext cx="9181372" cy="6273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0D48FF-7D25-48FC-9F8B-DC7098178F5D}"/>
              </a:ext>
            </a:extLst>
          </p:cNvPr>
          <p:cNvSpPr txBox="1"/>
          <p:nvPr/>
        </p:nvSpPr>
        <p:spPr>
          <a:xfrm>
            <a:off x="2712720" y="6286284"/>
            <a:ext cx="67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Conversion vs residence time (s)</a:t>
            </a:r>
          </a:p>
        </p:txBody>
      </p:sp>
    </p:spTree>
    <p:extLst>
      <p:ext uri="{BB962C8B-B14F-4D97-AF65-F5344CB8AC3E}">
        <p14:creationId xmlns:p14="http://schemas.microsoft.com/office/powerpoint/2010/main" val="33111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BA355-3A65-4410-83F7-1F85753C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862361"/>
            <a:ext cx="7620660" cy="5133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EB1B1-C3DB-4840-AFDE-47A44575C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42" y="149305"/>
            <a:ext cx="2255716" cy="1072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4EF3B-57EA-4A4B-B3EF-5987CED25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252" y="5995638"/>
            <a:ext cx="9083827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44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A77368-9DAF-4727-A341-2573FEE66B11}"/>
              </a:ext>
            </a:extLst>
          </p:cNvPr>
          <p:cNvSpPr txBox="1"/>
          <p:nvPr/>
        </p:nvSpPr>
        <p:spPr>
          <a:xfrm>
            <a:off x="1265583" y="371060"/>
            <a:ext cx="9660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Rate constant (k) at ambient temperature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7B322-A96B-4135-8C44-DF457D794CDA}"/>
                  </a:ext>
                </a:extLst>
              </p:cNvPr>
              <p:cNvSpPr txBox="1"/>
              <p:nvPr/>
            </p:nvSpPr>
            <p:spPr>
              <a:xfrm>
                <a:off x="3173895" y="2117006"/>
                <a:ext cx="5844209" cy="3392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k = 0.0114 , m = 2 , n = 0 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Units:</a:t>
                </a:r>
              </a:p>
              <a:p>
                <a:pPr algn="ctr"/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= −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pPr algn="ctr"/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𝑚𝑜𝑙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𝑚𝑜𝑙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𝑚𝑜𝑙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 algn="ctr"/>
                <a:endParaRPr lang="en-GB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 [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7B322-A96B-4135-8C44-DF457D794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895" y="2117006"/>
                <a:ext cx="5844209" cy="3392724"/>
              </a:xfrm>
              <a:prstGeom prst="rect">
                <a:avLst/>
              </a:prstGeom>
              <a:blipFill>
                <a:blip r:embed="rId2"/>
                <a:stretch>
                  <a:fillRect l="-1670" t="-1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43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F4368-52BA-4823-9625-2016A774ED25}"/>
              </a:ext>
            </a:extLst>
          </p:cNvPr>
          <p:cNvSpPr txBox="1"/>
          <p:nvPr/>
        </p:nvSpPr>
        <p:spPr>
          <a:xfrm>
            <a:off x="2166729" y="1298713"/>
            <a:ext cx="7858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u="sng" dirty="0"/>
              <a:t>Reaction:</a:t>
            </a:r>
          </a:p>
          <a:p>
            <a:pPr algn="ctr"/>
            <a:r>
              <a:rPr lang="en-GB" sz="2400" dirty="0"/>
              <a:t>CH3COOCH2CH3+NaOH→CH3COONa+CH3CH2OH (A+B→C+D)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7B35B-426F-4FEE-8861-163D8EAF7699}"/>
              </a:ext>
            </a:extLst>
          </p:cNvPr>
          <p:cNvSpPr txBox="1"/>
          <p:nvPr/>
        </p:nvSpPr>
        <p:spPr>
          <a:xfrm>
            <a:off x="4591878" y="331304"/>
            <a:ext cx="3008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EDB9C-63F8-45CA-AE6A-4F69FE7A158A}"/>
                  </a:ext>
                </a:extLst>
              </p:cNvPr>
              <p:cNvSpPr txBox="1"/>
              <p:nvPr/>
            </p:nvSpPr>
            <p:spPr>
              <a:xfrm>
                <a:off x="271668" y="2988581"/>
                <a:ext cx="37901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/>
                  <a:t>Reaction rate: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EDB9C-63F8-45CA-AE6A-4F69FE7A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8" y="2988581"/>
                <a:ext cx="3790122" cy="646331"/>
              </a:xfrm>
              <a:prstGeom prst="rect">
                <a:avLst/>
              </a:prstGeom>
              <a:blipFill>
                <a:blip r:embed="rId2"/>
                <a:stretch>
                  <a:fillRect l="-1449" t="-4717" b="-9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C06C98-104E-4241-9CA7-4EBCC9354459}"/>
                  </a:ext>
                </a:extLst>
              </p:cNvPr>
              <p:cNvSpPr txBox="1"/>
              <p:nvPr/>
            </p:nvSpPr>
            <p:spPr>
              <a:xfrm>
                <a:off x="7818783" y="3034276"/>
                <a:ext cx="3472069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/>
                  <a:t>Batch mole balance: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C06C98-104E-4241-9CA7-4EBCC9354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83" y="3034276"/>
                <a:ext cx="3472069" cy="789447"/>
              </a:xfrm>
              <a:prstGeom prst="rect">
                <a:avLst/>
              </a:prstGeom>
              <a:blipFill>
                <a:blip r:embed="rId3"/>
                <a:stretch>
                  <a:fillRect l="-1582" t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D62322-261E-4354-BCD1-6AD453ACC7EC}"/>
                  </a:ext>
                </a:extLst>
              </p:cNvPr>
              <p:cNvSpPr txBox="1"/>
              <p:nvPr/>
            </p:nvSpPr>
            <p:spPr>
              <a:xfrm>
                <a:off x="271668" y="4980840"/>
                <a:ext cx="31142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/>
                  <a:t>CSTR mole balance: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𝐴𝑂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D62322-261E-4354-BCD1-6AD453ACC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8" y="4980840"/>
                <a:ext cx="3114261" cy="646331"/>
              </a:xfrm>
              <a:prstGeom prst="rect">
                <a:avLst/>
              </a:prstGeom>
              <a:blipFill>
                <a:blip r:embed="rId4"/>
                <a:stretch>
                  <a:fillRect l="-1765" t="-4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9E4FB-3023-41D0-8486-107CE498A523}"/>
                  </a:ext>
                </a:extLst>
              </p:cNvPr>
              <p:cNvSpPr txBox="1"/>
              <p:nvPr/>
            </p:nvSpPr>
            <p:spPr>
              <a:xfrm>
                <a:off x="7818783" y="4770782"/>
                <a:ext cx="2584174" cy="10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/>
                  <a:t>PFR mole balance: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9E4FB-3023-41D0-8486-107CE498A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83" y="4770782"/>
                <a:ext cx="2584174" cy="1066446"/>
              </a:xfrm>
              <a:prstGeom prst="rect">
                <a:avLst/>
              </a:prstGeom>
              <a:blipFill>
                <a:blip r:embed="rId5"/>
                <a:stretch>
                  <a:fillRect l="-2123" t="-3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44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C92D55-0ABB-41AC-81B8-ACFBC3004918}"/>
              </a:ext>
            </a:extLst>
          </p:cNvPr>
          <p:cNvSpPr txBox="1"/>
          <p:nvPr/>
        </p:nvSpPr>
        <p:spPr>
          <a:xfrm>
            <a:off x="3034748" y="424069"/>
            <a:ext cx="612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Experimental procedure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123CC51C-46F2-4041-887B-FA055479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01" y="4490830"/>
            <a:ext cx="4212999" cy="2367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B57656-9DF0-4C20-92EB-DA8B462881EC}"/>
              </a:ext>
            </a:extLst>
          </p:cNvPr>
          <p:cNvSpPr txBox="1"/>
          <p:nvPr/>
        </p:nvSpPr>
        <p:spPr>
          <a:xfrm>
            <a:off x="701174" y="1259176"/>
            <a:ext cx="351182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u="sng" dirty="0"/>
              <a:t>Conductivity Probe: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 bubbles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Angled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Re-insert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Twist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reading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BEFORE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Measures K</a:t>
            </a:r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24FD96-1051-493F-84E0-AE2317FE86B9}"/>
                  </a:ext>
                </a:extLst>
              </p:cNvPr>
              <p:cNvSpPr txBox="1"/>
              <p:nvPr/>
            </p:nvSpPr>
            <p:spPr>
              <a:xfrm>
                <a:off x="371062" y="4683735"/>
                <a:ext cx="336605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𝑆𝑡𝑎𝑟𝑡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𝑆𝑡𝑎𝑟𝑡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𝐸𝑛𝑑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24FD96-1051-493F-84E0-AE2317FE8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2" y="4683735"/>
                <a:ext cx="3366052" cy="681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5DF7-3402-4D41-90F9-7BF1A689402D}"/>
                  </a:ext>
                </a:extLst>
              </p:cNvPr>
              <p:cNvSpPr txBox="1"/>
              <p:nvPr/>
            </p:nvSpPr>
            <p:spPr>
              <a:xfrm>
                <a:off x="3737114" y="5963478"/>
                <a:ext cx="3353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𝑁𝑎𝑂𝐻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∙(1 −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5DF7-3402-4D41-90F9-7BF1A6894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14" y="5963478"/>
                <a:ext cx="335399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B3A68FB-DF7E-46C3-A223-AC749C453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14" y="1216151"/>
            <a:ext cx="248637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C756A-5FAB-4EE0-A15E-5DC4DFF96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67" y="3218942"/>
            <a:ext cx="4534533" cy="363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B4DB6-8859-469B-A8F8-3795630C56AD}"/>
              </a:ext>
            </a:extLst>
          </p:cNvPr>
          <p:cNvSpPr txBox="1"/>
          <p:nvPr/>
        </p:nvSpPr>
        <p:spPr>
          <a:xfrm>
            <a:off x="954158" y="1536174"/>
            <a:ext cx="38961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u="sng" dirty="0"/>
              <a:t>Pump:</a:t>
            </a:r>
          </a:p>
          <a:p>
            <a:endParaRPr lang="en-GB" dirty="0"/>
          </a:p>
          <a:p>
            <a:r>
              <a:rPr lang="en-GB" dirty="0"/>
              <a:t>Rpm conversion: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rpm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Select volume (in mL)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Compensating for added head: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Rpm conversion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Add pipes to reactor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Measure flow rate at reactor outlet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Adjust rpm </a:t>
            </a:r>
          </a:p>
        </p:txBody>
      </p:sp>
    </p:spTree>
    <p:extLst>
      <p:ext uri="{BB962C8B-B14F-4D97-AF65-F5344CB8AC3E}">
        <p14:creationId xmlns:p14="http://schemas.microsoft.com/office/powerpoint/2010/main" val="419257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AFCC8-0D1A-44DF-86B3-B8F91C671C8B}"/>
              </a:ext>
            </a:extLst>
          </p:cNvPr>
          <p:cNvSpPr txBox="1"/>
          <p:nvPr/>
        </p:nvSpPr>
        <p:spPr>
          <a:xfrm>
            <a:off x="4969565" y="357809"/>
            <a:ext cx="22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CSTR</a:t>
            </a:r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96749-CF48-42F7-92AF-1D5FCAE95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15" y="1418466"/>
            <a:ext cx="4010585" cy="54395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17AA6A-AD8F-4450-85C7-5426BD6E6F38}"/>
                  </a:ext>
                </a:extLst>
              </p:cNvPr>
              <p:cNvSpPr txBox="1"/>
              <p:nvPr/>
            </p:nvSpPr>
            <p:spPr>
              <a:xfrm>
                <a:off x="901148" y="1418466"/>
                <a:ext cx="462500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k = 0.0114, m = 2, n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Error = 1.32 e – 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=0.9335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Flow rates: 24, 30, 50, 60 (mL/min)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 = 300 mL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Ethyl acetate: 0.08 mol/L supplied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Sodium hydroxide: 0.04 mol/L supplied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u="sng" dirty="0"/>
                  <a:t>Mole balance: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𝐴𝑂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=−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17AA6A-AD8F-4450-85C7-5426BD6E6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48" y="1418466"/>
                <a:ext cx="4625009" cy="3139321"/>
              </a:xfrm>
              <a:prstGeom prst="rect">
                <a:avLst/>
              </a:prstGeom>
              <a:blipFill>
                <a:blip r:embed="rId3"/>
                <a:stretch>
                  <a:fillRect l="-1186" t="-11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18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5F504026-9C11-4C3A-8CBC-C16199C8E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07" y="174964"/>
            <a:ext cx="9049601" cy="60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C3DAC7-91E4-4B1E-AF50-F0D45D064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23" y="6211768"/>
            <a:ext cx="5175953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3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0092BD-3E60-4AE4-A443-E6617F5686F4}"/>
              </a:ext>
            </a:extLst>
          </p:cNvPr>
          <p:cNvSpPr txBox="1"/>
          <p:nvPr/>
        </p:nvSpPr>
        <p:spPr>
          <a:xfrm>
            <a:off x="3472069" y="344556"/>
            <a:ext cx="524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Two CSTR’s in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B6A41-AED6-4B23-B8D9-FDCEBCAB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39" y="2919950"/>
            <a:ext cx="5247861" cy="3938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07443-2FC3-41A6-A7B8-D2B6AF44998A}"/>
              </a:ext>
            </a:extLst>
          </p:cNvPr>
          <p:cNvSpPr txBox="1"/>
          <p:nvPr/>
        </p:nvSpPr>
        <p:spPr>
          <a:xfrm>
            <a:off x="1020417" y="1364974"/>
            <a:ext cx="4518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k, m &amp; n obtained from single CSTR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CSTR1 K higher than CSTR2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Overall x predicted lower than 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CSTR1 x &gt; theoretical x, CSTR2 x &lt; theoretical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Reaction rate in CSTR1 &gt; CSTR2 </a:t>
            </a:r>
          </a:p>
        </p:txBody>
      </p:sp>
    </p:spTree>
    <p:extLst>
      <p:ext uri="{BB962C8B-B14F-4D97-AF65-F5344CB8AC3E}">
        <p14:creationId xmlns:p14="http://schemas.microsoft.com/office/powerpoint/2010/main" val="1376340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3A7F4-9DCA-42E9-8F95-ABBF38DC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20" y="178864"/>
            <a:ext cx="9028959" cy="6078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E63C3-2B44-4B81-965D-5127924F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762" y="6211768"/>
            <a:ext cx="5840474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3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D03E7C-3237-4EFA-BCEA-DFF2C32034B8}"/>
              </a:ext>
            </a:extLst>
          </p:cNvPr>
          <p:cNvSpPr txBox="1"/>
          <p:nvPr/>
        </p:nvSpPr>
        <p:spPr>
          <a:xfrm>
            <a:off x="4982817" y="371061"/>
            <a:ext cx="222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Batch</a:t>
            </a:r>
            <a:r>
              <a:rPr lang="en-GB" sz="4000" dirty="0"/>
              <a:t> </a:t>
            </a:r>
          </a:p>
        </p:txBody>
      </p:sp>
      <p:pic>
        <p:nvPicPr>
          <p:cNvPr id="6" name="Picture 5" descr="A close up of a plate on a table&#10;&#10;Description automatically generated">
            <a:extLst>
              <a:ext uri="{FF2B5EF4-FFF2-40B4-BE49-F238E27FC236}">
                <a16:creationId xmlns:a16="http://schemas.microsoft.com/office/drawing/2014/main" id="{7D196FC5-DBC5-4407-8620-9FD2667A5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916" y="2536701"/>
            <a:ext cx="2842084" cy="432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A3B9C-B005-43D6-84DB-226A4DC90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86" y="1009017"/>
            <a:ext cx="6053853" cy="5541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6926E-672D-42CE-A63F-82EB25E48288}"/>
              </a:ext>
            </a:extLst>
          </p:cNvPr>
          <p:cNvSpPr txBox="1"/>
          <p:nvPr/>
        </p:nvSpPr>
        <p:spPr>
          <a:xfrm>
            <a:off x="1866552" y="1078947"/>
            <a:ext cx="111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(5.540)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4E0B2-0ACD-4138-BD95-9872BF68D6AA}"/>
              </a:ext>
            </a:extLst>
          </p:cNvPr>
          <p:cNvSpPr txBox="1"/>
          <p:nvPr/>
        </p:nvSpPr>
        <p:spPr>
          <a:xfrm>
            <a:off x="2422226" y="4328018"/>
            <a:ext cx="153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(3.715)</a:t>
            </a:r>
          </a:p>
        </p:txBody>
      </p:sp>
    </p:spTree>
    <p:extLst>
      <p:ext uri="{BB962C8B-B14F-4D97-AF65-F5344CB8AC3E}">
        <p14:creationId xmlns:p14="http://schemas.microsoft.com/office/powerpoint/2010/main" val="3629426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357</Words>
  <Application>Microsoft Office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Calisto MT</vt:lpstr>
      <vt:lpstr>Cambria Math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J Clasen</dc:creator>
  <cp:lastModifiedBy>Mr. J Clasen</cp:lastModifiedBy>
  <cp:revision>27</cp:revision>
  <dcterms:created xsi:type="dcterms:W3CDTF">2019-08-15T14:55:56Z</dcterms:created>
  <dcterms:modified xsi:type="dcterms:W3CDTF">2019-08-16T10:31:21Z</dcterms:modified>
</cp:coreProperties>
</file>